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1038" r:id="rId2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4C4C"/>
    <a:srgbClr val="C40C42"/>
    <a:srgbClr val="A80039"/>
    <a:srgbClr val="00ABCC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2" autoAdjust="0"/>
    <p:restoredTop sz="94494" autoAdjust="0"/>
  </p:normalViewPr>
  <p:slideViewPr>
    <p:cSldViewPr snapToGrid="0">
      <p:cViewPr varScale="1">
        <p:scale>
          <a:sx n="80" d="100"/>
          <a:sy n="80" d="100"/>
        </p:scale>
        <p:origin x="156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09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42" cy="496332"/>
          </a:xfrm>
          <a:prstGeom prst="rect">
            <a:avLst/>
          </a:prstGeom>
        </p:spPr>
        <p:txBody>
          <a:bodyPr vert="horz" wrap="square" lIns="91406" tIns="45703" rIns="91406" bIns="4570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9" charset="0"/>
                <a:cs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545" y="0"/>
            <a:ext cx="2945042" cy="496332"/>
          </a:xfrm>
          <a:prstGeom prst="rect">
            <a:avLst/>
          </a:prstGeom>
        </p:spPr>
        <p:txBody>
          <a:bodyPr vert="horz" wrap="square" lIns="91406" tIns="45703" rIns="91406" bIns="4570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  <a:cs typeface="Arial" charset="0"/>
              </a:defRPr>
            </a:lvl1pPr>
          </a:lstStyle>
          <a:p>
            <a:pPr>
              <a:defRPr/>
            </a:pPr>
            <a:fld id="{75A889C3-3889-494B-B463-A0603ACD999C}" type="datetime1">
              <a:rPr lang="fr-FR"/>
              <a:pPr>
                <a:defRPr/>
              </a:pPr>
              <a:t>04/09/2016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7945"/>
            <a:ext cx="2945042" cy="496332"/>
          </a:xfrm>
          <a:prstGeom prst="rect">
            <a:avLst/>
          </a:prstGeom>
        </p:spPr>
        <p:txBody>
          <a:bodyPr vert="horz" wrap="square" lIns="91406" tIns="45703" rIns="91406" bIns="4570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9" charset="0"/>
                <a:cs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545" y="9427945"/>
            <a:ext cx="2945042" cy="496332"/>
          </a:xfrm>
          <a:prstGeom prst="rect">
            <a:avLst/>
          </a:prstGeom>
        </p:spPr>
        <p:txBody>
          <a:bodyPr vert="horz" wrap="square" lIns="91406" tIns="45703" rIns="91406" bIns="4570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  <a:cs typeface="Arial" charset="0"/>
              </a:defRPr>
            </a:lvl1pPr>
          </a:lstStyle>
          <a:p>
            <a:pPr>
              <a:defRPr/>
            </a:pPr>
            <a:fld id="{21B99414-6011-4896-8804-6D314E0F8B3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93972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42" cy="496332"/>
          </a:xfrm>
          <a:prstGeom prst="rect">
            <a:avLst/>
          </a:prstGeom>
        </p:spPr>
        <p:txBody>
          <a:bodyPr vert="horz" wrap="square" lIns="91406" tIns="45703" rIns="91406" bIns="4570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9" charset="0"/>
                <a:cs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545" y="0"/>
            <a:ext cx="2945042" cy="496332"/>
          </a:xfrm>
          <a:prstGeom prst="rect">
            <a:avLst/>
          </a:prstGeom>
        </p:spPr>
        <p:txBody>
          <a:bodyPr vert="horz" wrap="square" lIns="91406" tIns="45703" rIns="91406" bIns="4570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  <a:cs typeface="Arial" charset="0"/>
              </a:defRPr>
            </a:lvl1pPr>
          </a:lstStyle>
          <a:p>
            <a:pPr>
              <a:defRPr/>
            </a:pPr>
            <a:fld id="{C2FD1422-0C9E-4139-A5F8-370E55B57723}" type="datetime1">
              <a:rPr lang="fr-FR"/>
              <a:pPr>
                <a:defRPr/>
              </a:pPr>
              <a:t>04/09/2016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06" tIns="45703" rIns="91406" bIns="4570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BE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879" y="4712794"/>
            <a:ext cx="5437922" cy="4469352"/>
          </a:xfrm>
          <a:prstGeom prst="rect">
            <a:avLst/>
          </a:prstGeom>
        </p:spPr>
        <p:txBody>
          <a:bodyPr vert="horz" wrap="square" lIns="91406" tIns="45703" rIns="91406" bIns="4570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BE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7945"/>
            <a:ext cx="2945042" cy="496332"/>
          </a:xfrm>
          <a:prstGeom prst="rect">
            <a:avLst/>
          </a:prstGeom>
        </p:spPr>
        <p:txBody>
          <a:bodyPr vert="horz" wrap="square" lIns="91406" tIns="45703" rIns="91406" bIns="4570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9" charset="0"/>
                <a:cs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545" y="9427945"/>
            <a:ext cx="2945042" cy="496332"/>
          </a:xfrm>
          <a:prstGeom prst="rect">
            <a:avLst/>
          </a:prstGeom>
        </p:spPr>
        <p:txBody>
          <a:bodyPr vert="horz" wrap="square" lIns="91406" tIns="45703" rIns="91406" bIns="4570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  <a:cs typeface="Arial" charset="0"/>
              </a:defRPr>
            </a:lvl1pPr>
          </a:lstStyle>
          <a:p>
            <a:pPr>
              <a:defRPr/>
            </a:pPr>
            <a:fld id="{052DA7AA-C808-4D83-8C5D-090EA9E4E57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24626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medecine &amp; pharma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5700713"/>
            <a:ext cx="16668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9" descr="sciences_microscope_large.jpg"/>
          <p:cNvPicPr>
            <a:picLocks noChangeAspect="1"/>
          </p:cNvPicPr>
          <p:nvPr userDrawn="1"/>
        </p:nvPicPr>
        <p:blipFill>
          <a:blip r:embed="rId4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511175"/>
            <a:ext cx="6735762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>
            <a:spLocks noChangeArrowheads="1"/>
          </p:cNvSpPr>
          <p:nvPr userDrawn="1"/>
        </p:nvSpPr>
        <p:spPr bwMode="auto">
          <a:xfrm>
            <a:off x="2247900" y="447675"/>
            <a:ext cx="510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/>
          <a:lstStyle/>
          <a:p>
            <a:pPr marL="342900" indent="-342900" eaLnBrk="0" hangingPunct="0">
              <a:buFont typeface="Arial" charset="0"/>
              <a:buNone/>
              <a:defRPr/>
            </a:pPr>
            <a:r>
              <a:rPr lang="fr-FR" sz="3600">
                <a:solidFill>
                  <a:schemeClr val="bg1"/>
                </a:solidFill>
                <a:latin typeface="Calibri" pitchFamily="-109" charset="0"/>
                <a:cs typeface="Arial" charset="0"/>
              </a:rPr>
              <a:t>Faculté de Médecine et Pharmacie</a:t>
            </a:r>
            <a:endParaRPr lang="fr-BE" sz="3600">
              <a:solidFill>
                <a:schemeClr val="bg1"/>
              </a:solidFill>
              <a:latin typeface="Calibri" pitchFamily="-109" charset="0"/>
              <a:cs typeface="Arial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25990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rchit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8" descr="archi_large4.jpg"/>
          <p:cNvPicPr>
            <a:picLocks noChangeAspect="1"/>
          </p:cNvPicPr>
          <p:nvPr userDrawn="1"/>
        </p:nvPicPr>
        <p:blipFill>
          <a:blip r:embed="rId3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5938"/>
            <a:ext cx="672465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2257425" y="447675"/>
            <a:ext cx="67437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tl" rotWithShape="0">
              <a:srgbClr val="000000">
                <a:alpha val="74998"/>
              </a:srgbClr>
            </a:outerShdw>
          </a:effectLst>
        </p:spPr>
        <p:txBody>
          <a:bodyPr wrap="none"/>
          <a:lstStyle/>
          <a:p>
            <a:pPr marL="342900" indent="-342900" eaLnBrk="0" hangingPunct="0">
              <a:buFont typeface="Arial" charset="0"/>
              <a:buNone/>
              <a:defRPr/>
            </a:pPr>
            <a:r>
              <a:rPr lang="fr-FR" sz="3600">
                <a:solidFill>
                  <a:schemeClr val="bg1"/>
                </a:solidFill>
                <a:latin typeface="Calibri" pitchFamily="-109" charset="0"/>
                <a:cs typeface="Arial" charset="0"/>
              </a:rPr>
              <a:t>Faculté d’Architecture</a:t>
            </a:r>
          </a:p>
          <a:p>
            <a:pPr marL="342900" indent="-342900" eaLnBrk="0" hangingPunct="0">
              <a:buFont typeface="Arial" charset="0"/>
              <a:buNone/>
              <a:defRPr/>
            </a:pPr>
            <a:r>
              <a:rPr lang="fr-FR" sz="3600">
                <a:solidFill>
                  <a:schemeClr val="bg1"/>
                </a:solidFill>
                <a:latin typeface="Calibri" pitchFamily="-109" charset="0"/>
                <a:cs typeface="Arial" charset="0"/>
              </a:rPr>
              <a:t>                                et d’Urbanisme</a:t>
            </a:r>
            <a:endParaRPr lang="fr-BE" sz="3600">
              <a:solidFill>
                <a:schemeClr val="bg1"/>
              </a:solidFill>
              <a:latin typeface="Calibri" pitchFamily="-109" charset="0"/>
              <a:cs typeface="Arial" charset="0"/>
            </a:endParaRPr>
          </a:p>
        </p:txBody>
      </p:sp>
      <p:sp>
        <p:nvSpPr>
          <p:cNvPr id="9" name="ZoneTexte 8"/>
          <p:cNvSpPr txBox="1">
            <a:spLocks noChangeArrowheads="1"/>
          </p:cNvSpPr>
          <p:nvPr userDrawn="1"/>
        </p:nvSpPr>
        <p:spPr bwMode="auto">
          <a:xfrm>
            <a:off x="847725" y="56578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fr-FR" sz="6000" smtClean="0">
                <a:solidFill>
                  <a:srgbClr val="808080"/>
                </a:solidFill>
                <a:latin typeface="Calibri" pitchFamily="34" charset="0"/>
              </a:rPr>
              <a:t>?</a:t>
            </a:r>
            <a:endParaRPr lang="fr-BE" sz="2800" smtClean="0">
              <a:solidFill>
                <a:srgbClr val="808080"/>
              </a:solidFill>
              <a:latin typeface="Calibri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83764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1600" b="1" smtClean="0">
                <a:solidFill>
                  <a:srgbClr val="A6A6A6"/>
                </a:solidFill>
              </a:rPr>
              <a:t>Université de Mons</a:t>
            </a:r>
            <a:endParaRPr lang="fr-BE" sz="1600" b="1" smtClean="0">
              <a:solidFill>
                <a:srgbClr val="A6A6A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FA8ED-42F6-447A-9738-0F503E4A40A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7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Prof. Untel     |     Service Untel     (voir pied de page dans le menu Powerpoint)</a:t>
            </a:r>
          </a:p>
        </p:txBody>
      </p:sp>
    </p:spTree>
    <p:extLst>
      <p:ext uri="{BB962C8B-B14F-4D97-AF65-F5344CB8AC3E}">
        <p14:creationId xmlns:p14="http://schemas.microsoft.com/office/powerpoint/2010/main" val="2676852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à gauche,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 userDrawn="1"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1600" b="1" smtClean="0">
                <a:solidFill>
                  <a:srgbClr val="A6A6A6"/>
                </a:solidFill>
              </a:rPr>
              <a:t>Université de Mons</a:t>
            </a:r>
            <a:endParaRPr lang="fr-BE" sz="1600" b="1" smtClean="0">
              <a:solidFill>
                <a:srgbClr val="A6A6A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9350" y="274638"/>
            <a:ext cx="6267450" cy="1143000"/>
          </a:xfrm>
        </p:spPr>
        <p:txBody>
          <a:bodyPr>
            <a:noAutofit/>
          </a:bodyPr>
          <a:lstStyle>
            <a:lvl1pPr>
              <a:def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4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2"/>
          </p:nvPr>
        </p:nvSpPr>
        <p:spPr>
          <a:xfrm>
            <a:off x="114300" y="285750"/>
            <a:ext cx="2028825" cy="6057900"/>
          </a:xfrm>
        </p:spPr>
        <p:txBody>
          <a:bodyPr/>
          <a:lstStyle>
            <a:lvl2pPr marL="0" indent="0" algn="l">
              <a:buNone/>
              <a:defRPr sz="1300" b="1" cap="small" baseline="0">
                <a:solidFill>
                  <a:srgbClr val="C44C4C"/>
                </a:solidFill>
                <a:latin typeface="+mn-lt"/>
              </a:defRPr>
            </a:lvl2pPr>
            <a:lvl3pPr marL="0" indent="0">
              <a:buClr>
                <a:srgbClr val="969696"/>
              </a:buClr>
              <a:buFontTx/>
              <a:buNone/>
              <a:defRPr sz="1300" cap="small">
                <a:solidFill>
                  <a:srgbClr val="969696"/>
                </a:solidFill>
                <a:latin typeface="+mn-lt"/>
              </a:defRPr>
            </a:lvl3pPr>
            <a:lvl4pPr marL="180975" indent="-180975">
              <a:buFont typeface="Wingdings" pitchFamily="2" charset="2"/>
              <a:buChar char="§"/>
              <a:defRPr sz="1300" b="1" cap="small">
                <a:solidFill>
                  <a:srgbClr val="C44C4C"/>
                </a:solidFill>
              </a:defRPr>
            </a:lvl4pPr>
            <a:lvl5pPr marL="180975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300" cap="small" baseline="0">
                <a:solidFill>
                  <a:srgbClr val="969696"/>
                </a:solidFill>
                <a:latin typeface="+mn-lt"/>
              </a:defRPr>
            </a:lvl5pPr>
            <a:lvl6pPr marL="447675" indent="-228600">
              <a:buFont typeface="Wingdings" pitchFamily="2" charset="2"/>
              <a:buChar char="§"/>
              <a:defRPr sz="1300" b="1" cap="small">
                <a:solidFill>
                  <a:srgbClr val="C44C4C"/>
                </a:solidFill>
              </a:defRPr>
            </a:lvl6pPr>
            <a:lvl7pPr marL="447675" indent="-228600">
              <a:buFont typeface="Wingdings" pitchFamily="2" charset="2"/>
              <a:buChar char="§"/>
              <a:defRPr sz="1300" cap="small">
                <a:solidFill>
                  <a:srgbClr val="969696"/>
                </a:solidFill>
              </a:defRPr>
            </a:lvl7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BB851-7649-4EC7-A596-8E6AE0C8D55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Prof. Untel     |     Service Untel     (voir pied de page dans le menu Powerpoint)</a:t>
            </a:r>
          </a:p>
        </p:txBody>
      </p:sp>
    </p:spTree>
    <p:extLst>
      <p:ext uri="{BB962C8B-B14F-4D97-AF65-F5344CB8AC3E}">
        <p14:creationId xmlns:p14="http://schemas.microsoft.com/office/powerpoint/2010/main" val="390425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au-dessus, titre et con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 userDrawn="1"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1600" b="1" smtClean="0">
                <a:solidFill>
                  <a:srgbClr val="A6A6A6"/>
                </a:solidFill>
              </a:rPr>
              <a:t>Université de Mons</a:t>
            </a:r>
            <a:endParaRPr lang="fr-BE" sz="1600" b="1" smtClean="0">
              <a:solidFill>
                <a:srgbClr val="A6A6A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7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9144000" cy="228600"/>
          </a:xfrm>
        </p:spPr>
        <p:txBody>
          <a:bodyPr>
            <a:noAutofit/>
          </a:bodyPr>
          <a:lstStyle>
            <a:lvl1pPr algn="ctr">
              <a:buNone/>
              <a:defRPr sz="1200" cap="small" baseline="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98D90-9E5C-481D-803A-B00EE8D7F23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8" name="Espace réservé du pied de page 1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Prof. Untel     |     Service Untel     (voir pied de page dans le menu Powerpoint)</a:t>
            </a:r>
          </a:p>
        </p:txBody>
      </p:sp>
    </p:spTree>
    <p:extLst>
      <p:ext uri="{BB962C8B-B14F-4D97-AF65-F5344CB8AC3E}">
        <p14:creationId xmlns:p14="http://schemas.microsoft.com/office/powerpoint/2010/main" val="3207522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 userDrawn="1"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1600" b="1" smtClean="0">
                <a:solidFill>
                  <a:srgbClr val="A6A6A6"/>
                </a:solidFill>
              </a:rPr>
              <a:t>Université de Mons</a:t>
            </a:r>
            <a:endParaRPr lang="fr-BE" sz="1600" b="1" smtClean="0">
              <a:solidFill>
                <a:srgbClr val="A6A6A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9350" y="274638"/>
            <a:ext cx="6267450" cy="1143000"/>
          </a:xfrm>
        </p:spPr>
        <p:txBody>
          <a:bodyPr>
            <a:noAutofit/>
          </a:bodyPr>
          <a:lstStyle>
            <a:lvl1pPr>
              <a:def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4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2"/>
          </p:nvPr>
        </p:nvSpPr>
        <p:spPr>
          <a:xfrm>
            <a:off x="1" y="76200"/>
            <a:ext cx="2227496" cy="6515100"/>
          </a:xfrm>
        </p:spPr>
        <p:txBody>
          <a:bodyPr rtlCol="0">
            <a:normAutofit/>
          </a:bodyPr>
          <a:lstStyle/>
          <a:p>
            <a:pPr lvl="0"/>
            <a:endParaRPr lang="fr-BE" noProof="0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B2989-7506-4DD6-AB5F-A9761FDE8AB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8" name="Espace réservé du pied de page 1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Prof. Untel     |     Service Untel     (voir pied de page dans le menu Powerpoint)</a:t>
            </a:r>
          </a:p>
        </p:txBody>
      </p:sp>
    </p:spTree>
    <p:extLst>
      <p:ext uri="{BB962C8B-B14F-4D97-AF65-F5344CB8AC3E}">
        <p14:creationId xmlns:p14="http://schemas.microsoft.com/office/powerpoint/2010/main" val="2049092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 userDrawn="1"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1600" b="1" smtClean="0">
                <a:solidFill>
                  <a:srgbClr val="A6A6A6"/>
                </a:solidFill>
              </a:rPr>
              <a:t>Université de Mons</a:t>
            </a:r>
            <a:endParaRPr lang="fr-BE" sz="1600" b="1" smtClean="0">
              <a:solidFill>
                <a:srgbClr val="A6A6A6"/>
              </a:solidFill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2"/>
          </p:nvPr>
        </p:nvSpPr>
        <p:spPr>
          <a:xfrm>
            <a:off x="466725" y="1609725"/>
            <a:ext cx="4057650" cy="451485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4638675" y="1609725"/>
            <a:ext cx="4057650" cy="451485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7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49796-27E5-4859-9368-71EBDB2453A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Prof. Untel     |     Service Untel     (voir pied de page dans le menu Powerpoint)</a:t>
            </a:r>
          </a:p>
        </p:txBody>
      </p:sp>
    </p:spTree>
    <p:extLst>
      <p:ext uri="{BB962C8B-B14F-4D97-AF65-F5344CB8AC3E}">
        <p14:creationId xmlns:p14="http://schemas.microsoft.com/office/powerpoint/2010/main" val="196432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1600" b="1" smtClean="0">
                <a:solidFill>
                  <a:srgbClr val="A6A6A6"/>
                </a:solidFill>
              </a:rPr>
              <a:t>Université de Mons</a:t>
            </a:r>
            <a:endParaRPr lang="fr-BE" sz="1600" b="1" smtClean="0">
              <a:solidFill>
                <a:srgbClr val="A6A6A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18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18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9" name="Espace réservé du numéro de diapositive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5A98E-A042-42A7-B2A4-F03376A1887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10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Prof. Untel     |     Service Untel     (voir pied de page dans le menu Powerpoint)</a:t>
            </a:r>
          </a:p>
        </p:txBody>
      </p:sp>
    </p:spTree>
    <p:extLst>
      <p:ext uri="{BB962C8B-B14F-4D97-AF65-F5344CB8AC3E}">
        <p14:creationId xmlns:p14="http://schemas.microsoft.com/office/powerpoint/2010/main" val="3267503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1600" b="1" smtClean="0">
                <a:solidFill>
                  <a:srgbClr val="A6A6A6"/>
                </a:solidFill>
              </a:rPr>
              <a:t>Université de Mons</a:t>
            </a:r>
            <a:endParaRPr lang="fr-BE" sz="1600" b="1" smtClean="0">
              <a:solidFill>
                <a:srgbClr val="A6A6A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5" name="Espace réservé du numéro de diapositiv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0D2E2-65B0-4C85-B6CB-50082DE3C13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6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Prof. Untel     |     Service Untel     (voir pied de page dans le menu Powerpoint)</a:t>
            </a:r>
          </a:p>
        </p:txBody>
      </p:sp>
    </p:spTree>
    <p:extLst>
      <p:ext uri="{BB962C8B-B14F-4D97-AF65-F5344CB8AC3E}">
        <p14:creationId xmlns:p14="http://schemas.microsoft.com/office/powerpoint/2010/main" val="783159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1600" b="1" smtClean="0">
                <a:solidFill>
                  <a:srgbClr val="A6A6A6"/>
                </a:solidFill>
              </a:rPr>
              <a:t>Université de Mons</a:t>
            </a:r>
            <a:endParaRPr lang="fr-BE" sz="1600" b="1" smtClean="0">
              <a:solidFill>
                <a:srgbClr val="A6A6A6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758F-488A-440A-B3A8-172D3DDBB23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5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Prof. Untel     |     Service Untel     (voir pied de page dans le menu Powerpoint)</a:t>
            </a:r>
          </a:p>
        </p:txBody>
      </p:sp>
    </p:spTree>
    <p:extLst>
      <p:ext uri="{BB962C8B-B14F-4D97-AF65-F5344CB8AC3E}">
        <p14:creationId xmlns:p14="http://schemas.microsoft.com/office/powerpoint/2010/main" val="2208619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 userDrawn="1"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1600" b="1" smtClean="0">
                <a:solidFill>
                  <a:srgbClr val="A6A6A6"/>
                </a:solidFill>
              </a:rPr>
              <a:t>Université de Mons</a:t>
            </a:r>
            <a:endParaRPr lang="fr-BE" sz="1600" b="1" smtClean="0">
              <a:solidFill>
                <a:srgbClr val="A6A6A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254D8-E27D-44FB-9EE2-419A10E27D5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Prof. Untel     |     Service Untel     (voir pied de page dans le menu Powerpoint)</a:t>
            </a:r>
          </a:p>
        </p:txBody>
      </p:sp>
    </p:spTree>
    <p:extLst>
      <p:ext uri="{BB962C8B-B14F-4D97-AF65-F5344CB8AC3E}">
        <p14:creationId xmlns:p14="http://schemas.microsoft.com/office/powerpoint/2010/main" val="198909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re Poly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87148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 en-dess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 userDrawn="1"/>
        </p:nvSpPr>
        <p:spPr bwMode="auto">
          <a:xfrm>
            <a:off x="-9525" y="6543675"/>
            <a:ext cx="2228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1600" b="1" smtClean="0">
                <a:solidFill>
                  <a:srgbClr val="A6A6A6"/>
                </a:solidFill>
              </a:rPr>
              <a:t>Université de Mons</a:t>
            </a:r>
            <a:endParaRPr lang="fr-BE" sz="1600" b="1" smtClean="0">
              <a:solidFill>
                <a:srgbClr val="A6A6A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F8F2A-4D62-436A-8381-7BAF9B35C6D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Prof. Untel     |     Service Untel     (voir pied de page dans le menu Powerpoint)</a:t>
            </a:r>
          </a:p>
        </p:txBody>
      </p:sp>
    </p:spTree>
    <p:extLst>
      <p:ext uri="{BB962C8B-B14F-4D97-AF65-F5344CB8AC3E}">
        <p14:creationId xmlns:p14="http://schemas.microsoft.com/office/powerpoint/2010/main" val="109784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sycho &amp; sciences é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8" descr="psych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5210175"/>
            <a:ext cx="96361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9" descr="passage_long.jpg"/>
          <p:cNvPicPr>
            <a:picLocks noChangeAspect="1"/>
          </p:cNvPicPr>
          <p:nvPr userDrawn="1"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4"/>
          <a:stretch>
            <a:fillRect/>
          </a:stretch>
        </p:blipFill>
        <p:spPr bwMode="auto">
          <a:xfrm>
            <a:off x="2270125" y="523875"/>
            <a:ext cx="67405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>
            <a:spLocks noChangeArrowheads="1"/>
          </p:cNvSpPr>
          <p:nvPr userDrawn="1"/>
        </p:nvSpPr>
        <p:spPr bwMode="auto">
          <a:xfrm>
            <a:off x="2247900" y="447675"/>
            <a:ext cx="510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74998"/>
              </a:srgbClr>
            </a:outerShdw>
          </a:effectLst>
        </p:spPr>
        <p:txBody>
          <a:bodyPr wrap="none"/>
          <a:lstStyle/>
          <a:p>
            <a:pPr marL="342900" indent="-342900" eaLnBrk="0" hangingPunct="0">
              <a:buFont typeface="Arial" charset="0"/>
              <a:buNone/>
              <a:defRPr/>
            </a:pPr>
            <a:r>
              <a:rPr lang="fr-FR" sz="3600">
                <a:solidFill>
                  <a:schemeClr val="bg1"/>
                </a:solidFill>
                <a:latin typeface="Calibri" pitchFamily="-109" charset="0"/>
                <a:cs typeface="Arial" charset="0"/>
              </a:rPr>
              <a:t>Faculté de Psychologie </a:t>
            </a:r>
            <a:br>
              <a:rPr lang="fr-FR" sz="3600">
                <a:solidFill>
                  <a:schemeClr val="bg1"/>
                </a:solidFill>
                <a:latin typeface="Calibri" pitchFamily="-109" charset="0"/>
                <a:cs typeface="Arial" charset="0"/>
              </a:rPr>
            </a:br>
            <a:r>
              <a:rPr lang="fr-FR" sz="3600">
                <a:solidFill>
                  <a:schemeClr val="bg1"/>
                </a:solidFill>
                <a:latin typeface="Calibri" pitchFamily="-109" charset="0"/>
                <a:cs typeface="Arial" charset="0"/>
              </a:rPr>
              <a:t>et des Sciences de l’Education</a:t>
            </a:r>
            <a:endParaRPr lang="fr-BE" sz="3600">
              <a:solidFill>
                <a:schemeClr val="bg1"/>
              </a:solidFill>
              <a:latin typeface="Calibri" pitchFamily="-109" charset="0"/>
              <a:cs typeface="Arial" charset="0"/>
            </a:endParaRPr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 style des sous-titres du masque</a:t>
            </a:r>
            <a:endParaRPr lang="fr-BE" dirty="0"/>
          </a:p>
        </p:txBody>
      </p:sp>
      <p:sp>
        <p:nvSpPr>
          <p:cNvPr id="13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6256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re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scienc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514350"/>
            <a:ext cx="672465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2257425" y="447675"/>
            <a:ext cx="4933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/>
          <a:lstStyle/>
          <a:p>
            <a:pPr marL="342900" indent="-342900" eaLnBrk="0" hangingPunct="0">
              <a:buFont typeface="Arial" charset="0"/>
              <a:buNone/>
              <a:defRPr/>
            </a:pPr>
            <a:r>
              <a:rPr lang="fr-FR" sz="3600">
                <a:solidFill>
                  <a:schemeClr val="bg1"/>
                </a:solidFill>
                <a:latin typeface="Calibri" pitchFamily="-109" charset="0"/>
                <a:cs typeface="Arial" charset="0"/>
              </a:rPr>
              <a:t>Faculté des Sciences</a:t>
            </a:r>
            <a:endParaRPr lang="fr-BE" sz="3600">
              <a:solidFill>
                <a:schemeClr val="bg1"/>
              </a:solidFill>
              <a:latin typeface="Calibri" pitchFamily="-109" charset="0"/>
              <a:cs typeface="Arial" charset="0"/>
            </a:endParaRPr>
          </a:p>
        </p:txBody>
      </p:sp>
      <p:pic>
        <p:nvPicPr>
          <p:cNvPr id="9" name="Image 12" descr="science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5557838"/>
            <a:ext cx="125253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0400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5734050"/>
            <a:ext cx="8286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 10"/>
          <p:cNvGrpSpPr>
            <a:grpSpLocks/>
          </p:cNvGrpSpPr>
          <p:nvPr userDrawn="1"/>
        </p:nvGrpSpPr>
        <p:grpSpPr bwMode="auto">
          <a:xfrm>
            <a:off x="2271713" y="457200"/>
            <a:ext cx="6751637" cy="1738313"/>
            <a:chOff x="2257425" y="1497727"/>
            <a:chExt cx="6750922" cy="1737842"/>
          </a:xfrm>
        </p:grpSpPr>
        <p:pic>
          <p:nvPicPr>
            <p:cNvPr id="9" name="Image 10" descr="fti_eii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953" y="1552470"/>
              <a:ext cx="6732394" cy="1683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ZoneTexte 9"/>
            <p:cNvSpPr txBox="1">
              <a:spLocks noChangeArrowheads="1"/>
            </p:cNvSpPr>
            <p:nvPr userDrawn="1"/>
          </p:nvSpPr>
          <p:spPr bwMode="auto">
            <a:xfrm>
              <a:off x="2257425" y="1497727"/>
              <a:ext cx="5104859" cy="1371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74998"/>
                </a:srgbClr>
              </a:outerShdw>
            </a:effectLst>
          </p:spPr>
          <p:txBody>
            <a:bodyPr wrap="none"/>
            <a:lstStyle/>
            <a:p>
              <a:pPr marL="342900" indent="-342900" eaLnBrk="0" hangingPunct="0">
                <a:buFont typeface="Arial" charset="0"/>
                <a:buNone/>
                <a:defRPr/>
              </a:pPr>
              <a:r>
                <a:rPr lang="fr-FR" sz="3600">
                  <a:solidFill>
                    <a:schemeClr val="bg1"/>
                  </a:solidFill>
                  <a:latin typeface="Calibri" pitchFamily="-109" charset="0"/>
                  <a:cs typeface="Arial" charset="0"/>
                </a:rPr>
                <a:t>Faculté de Traduction </a:t>
              </a:r>
              <a:br>
                <a:rPr lang="fr-FR" sz="3600">
                  <a:solidFill>
                    <a:schemeClr val="bg1"/>
                  </a:solidFill>
                  <a:latin typeface="Calibri" pitchFamily="-109" charset="0"/>
                  <a:cs typeface="Arial" charset="0"/>
                </a:rPr>
              </a:br>
              <a:r>
                <a:rPr lang="fr-FR" sz="3600">
                  <a:solidFill>
                    <a:schemeClr val="bg1"/>
                  </a:solidFill>
                  <a:latin typeface="Calibri" pitchFamily="-109" charset="0"/>
                  <a:cs typeface="Arial" charset="0"/>
                </a:rPr>
                <a:t>et d’Interprétation</a:t>
              </a:r>
              <a:endParaRPr lang="fr-BE" sz="3600">
                <a:solidFill>
                  <a:schemeClr val="bg1"/>
                </a:solidFill>
                <a:latin typeface="Calibri" pitchFamily="-109" charset="0"/>
                <a:cs typeface="Arial" charset="0"/>
              </a:endParaRPr>
            </a:p>
          </p:txBody>
        </p:sp>
      </p:grp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0226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re Warocqu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8" descr="warocq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534025"/>
            <a:ext cx="1193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9" descr="warocque_etudiants_large.jpg"/>
          <p:cNvPicPr>
            <a:picLocks noChangeAspect="1"/>
          </p:cNvPicPr>
          <p:nvPr userDrawn="1"/>
        </p:nvPicPr>
        <p:blipFill>
          <a:blip r:embed="rId4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506413"/>
            <a:ext cx="670560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>
            <a:spLocks noChangeArrowheads="1"/>
          </p:cNvSpPr>
          <p:nvPr userDrawn="1"/>
        </p:nvSpPr>
        <p:spPr bwMode="auto">
          <a:xfrm>
            <a:off x="2257425" y="447675"/>
            <a:ext cx="49339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74998"/>
              </a:srgbClr>
            </a:outerShdw>
          </a:effectLst>
        </p:spPr>
        <p:txBody>
          <a:bodyPr wrap="none"/>
          <a:lstStyle/>
          <a:p>
            <a:pPr marL="342900" indent="-342900" eaLnBrk="0" hangingPunct="0">
              <a:buFont typeface="Arial" charset="0"/>
              <a:buNone/>
              <a:defRPr/>
            </a:pPr>
            <a:r>
              <a:rPr lang="fr-FR" sz="3600">
                <a:solidFill>
                  <a:schemeClr val="bg1"/>
                </a:solidFill>
                <a:latin typeface="Calibri" pitchFamily="-109" charset="0"/>
                <a:cs typeface="Arial" charset="0"/>
              </a:rPr>
              <a:t>Faculté Warocqué</a:t>
            </a:r>
          </a:p>
          <a:p>
            <a:pPr marL="342900" indent="-342900" eaLnBrk="0" hangingPunct="0">
              <a:buFont typeface="Arial" charset="0"/>
              <a:buNone/>
              <a:defRPr/>
            </a:pPr>
            <a:r>
              <a:rPr lang="fr-FR" sz="3600">
                <a:solidFill>
                  <a:schemeClr val="bg1"/>
                </a:solidFill>
                <a:latin typeface="Calibri" pitchFamily="-109" charset="0"/>
                <a:cs typeface="Arial" charset="0"/>
              </a:rPr>
              <a:t>   d’Economie et de Gestion</a:t>
            </a:r>
            <a:endParaRPr lang="fr-BE" sz="3600">
              <a:solidFill>
                <a:schemeClr val="bg1"/>
              </a:solidFill>
              <a:latin typeface="Calibri" pitchFamily="-109" charset="0"/>
              <a:cs typeface="Arial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0837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IS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8" descr="sciences du langag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457825"/>
            <a:ext cx="15890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9" descr="phonétique_analyse_large.jpg"/>
          <p:cNvPicPr>
            <a:picLocks noChangeAspect="1"/>
          </p:cNvPicPr>
          <p:nvPr userDrawn="1"/>
        </p:nvPicPr>
        <p:blipFill>
          <a:blip r:embed="rId4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515938"/>
            <a:ext cx="67056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>
            <a:spLocks noChangeArrowheads="1"/>
          </p:cNvSpPr>
          <p:nvPr userDrawn="1"/>
        </p:nvSpPr>
        <p:spPr bwMode="auto">
          <a:xfrm>
            <a:off x="2257425" y="447675"/>
            <a:ext cx="4933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74998"/>
              </a:srgbClr>
            </a:outerShdw>
          </a:effectLst>
        </p:spPr>
        <p:txBody>
          <a:bodyPr wrap="none"/>
          <a:lstStyle/>
          <a:p>
            <a:pPr marL="342900" indent="-342900" eaLnBrk="0" hangingPunct="0">
              <a:buFont typeface="Arial" charset="0"/>
              <a:buNone/>
              <a:defRPr/>
            </a:pPr>
            <a:r>
              <a:rPr lang="fr-FR" sz="3600">
                <a:solidFill>
                  <a:schemeClr val="bg1"/>
                </a:solidFill>
                <a:latin typeface="Calibri" pitchFamily="-109" charset="0"/>
                <a:cs typeface="Arial" charset="0"/>
              </a:rPr>
              <a:t>Institut des Sciences du Langage</a:t>
            </a:r>
            <a:endParaRPr lang="fr-BE" sz="3600">
              <a:solidFill>
                <a:schemeClr val="bg1"/>
              </a:solidFill>
              <a:latin typeface="Calibri" pitchFamily="-109" charset="0"/>
              <a:cs typeface="Arial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7565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ro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5503863"/>
            <a:ext cx="96202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9" descr="sciences_etudiants_large.jpg"/>
          <p:cNvPicPr>
            <a:picLocks noChangeAspect="1"/>
          </p:cNvPicPr>
          <p:nvPr userDrawn="1"/>
        </p:nvPicPr>
        <p:blipFill>
          <a:blip r:embed="rId4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519113"/>
            <a:ext cx="67341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>
            <a:spLocks noChangeArrowheads="1"/>
          </p:cNvSpPr>
          <p:nvPr userDrawn="1"/>
        </p:nvSpPr>
        <p:spPr bwMode="auto">
          <a:xfrm>
            <a:off x="2257425" y="447675"/>
            <a:ext cx="4933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74998"/>
              </a:srgbClr>
            </a:outerShdw>
          </a:effectLst>
        </p:spPr>
        <p:txBody>
          <a:bodyPr wrap="none"/>
          <a:lstStyle/>
          <a:p>
            <a:pPr marL="342900" indent="-342900" eaLnBrk="0" hangingPunct="0">
              <a:buFont typeface="Arial" charset="0"/>
              <a:buNone/>
              <a:defRPr/>
            </a:pPr>
            <a:r>
              <a:rPr lang="fr-FR" sz="3600">
                <a:solidFill>
                  <a:schemeClr val="bg1"/>
                </a:solidFill>
                <a:latin typeface="Calibri" pitchFamily="-109" charset="0"/>
                <a:cs typeface="Arial" charset="0"/>
              </a:rPr>
              <a:t>Institut des Sciences Juridiques</a:t>
            </a:r>
            <a:endParaRPr lang="fr-BE" sz="3600">
              <a:solidFill>
                <a:schemeClr val="bg1"/>
              </a:solidFill>
              <a:latin typeface="Calibri" pitchFamily="-109" charset="0"/>
              <a:cs typeface="Arial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4501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shs.jpg"/>
          <p:cNvPicPr>
            <a:picLocks noChangeAspect="1"/>
          </p:cNvPicPr>
          <p:nvPr userDrawn="1"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508000"/>
            <a:ext cx="67437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8" descr="sh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5381625"/>
            <a:ext cx="10207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>
            <a:spLocks noChangeArrowheads="1"/>
          </p:cNvSpPr>
          <p:nvPr userDrawn="1"/>
        </p:nvSpPr>
        <p:spPr bwMode="auto">
          <a:xfrm>
            <a:off x="2257425" y="447675"/>
            <a:ext cx="49339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74998"/>
              </a:srgbClr>
            </a:outerShdw>
          </a:effectLst>
        </p:spPr>
        <p:txBody>
          <a:bodyPr wrap="none"/>
          <a:lstStyle/>
          <a:p>
            <a:pPr marL="342900" indent="-342900" eaLnBrk="0" hangingPunct="0">
              <a:buFont typeface="Arial" charset="0"/>
              <a:buNone/>
              <a:defRPr/>
            </a:pPr>
            <a:r>
              <a:rPr lang="fr-FR" sz="3600">
                <a:solidFill>
                  <a:schemeClr val="bg1"/>
                </a:solidFill>
                <a:latin typeface="Calibri" pitchFamily="-109" charset="0"/>
                <a:cs typeface="Arial" charset="0"/>
              </a:rPr>
              <a:t>Institut des Sciences </a:t>
            </a:r>
          </a:p>
          <a:p>
            <a:pPr marL="342900" indent="-342900" eaLnBrk="0" hangingPunct="0">
              <a:buFont typeface="Arial" charset="0"/>
              <a:buNone/>
              <a:defRPr/>
            </a:pPr>
            <a:r>
              <a:rPr lang="fr-FR" sz="3600">
                <a:solidFill>
                  <a:schemeClr val="bg1"/>
                </a:solidFill>
                <a:latin typeface="Calibri" pitchFamily="-109" charset="0"/>
                <a:cs typeface="Arial" charset="0"/>
              </a:rPr>
              <a:t>	Humaines et Sociales</a:t>
            </a:r>
            <a:endParaRPr lang="fr-BE" sz="3600">
              <a:solidFill>
                <a:schemeClr val="bg1"/>
              </a:solidFill>
              <a:latin typeface="Calibri" pitchFamily="-109" charset="0"/>
              <a:cs typeface="Arial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895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BE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028" name="Picture 2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0"/>
            <a:ext cx="9144000" cy="7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780213"/>
            <a:ext cx="9144000" cy="7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228850" y="6581775"/>
            <a:ext cx="6400800" cy="2762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9" charset="0"/>
                <a:cs typeface="Arial" charset="0"/>
              </a:defRPr>
            </a:lvl1pPr>
          </a:lstStyle>
          <a:p>
            <a:pPr>
              <a:defRPr/>
            </a:pPr>
            <a:r>
              <a:rPr lang="fr-BE"/>
              <a:t>Prof. Untel     |     Service Untel     (voir pied de page dans le menu Powerpoint)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8629650" y="6580188"/>
            <a:ext cx="514350" cy="277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alibri" pitchFamily="-109" charset="0"/>
                <a:cs typeface="Arial" charset="0"/>
              </a:defRPr>
            </a:lvl1pPr>
          </a:lstStyle>
          <a:p>
            <a:pPr>
              <a:defRPr/>
            </a:pPr>
            <a:fld id="{F460507E-E16A-47C2-B70E-783CFDF8CC5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4" r:id="rId1"/>
    <p:sldLayoutId id="2147485235" r:id="rId2"/>
    <p:sldLayoutId id="2147485236" r:id="rId3"/>
    <p:sldLayoutId id="2147485237" r:id="rId4"/>
    <p:sldLayoutId id="2147485238" r:id="rId5"/>
    <p:sldLayoutId id="2147485239" r:id="rId6"/>
    <p:sldLayoutId id="2147485240" r:id="rId7"/>
    <p:sldLayoutId id="2147485241" r:id="rId8"/>
    <p:sldLayoutId id="2147485242" r:id="rId9"/>
    <p:sldLayoutId id="2147485243" r:id="rId10"/>
    <p:sldLayoutId id="2147485244" r:id="rId11"/>
    <p:sldLayoutId id="2147485245" r:id="rId12"/>
    <p:sldLayoutId id="2147485246" r:id="rId13"/>
    <p:sldLayoutId id="2147485247" r:id="rId14"/>
    <p:sldLayoutId id="2147485248" r:id="rId15"/>
    <p:sldLayoutId id="2147485249" r:id="rId16"/>
    <p:sldLayoutId id="2147485250" r:id="rId17"/>
    <p:sldLayoutId id="2147485251" r:id="rId18"/>
    <p:sldLayoutId id="2147485252" r:id="rId19"/>
    <p:sldLayoutId id="2147485253" r:id="rId2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fr-BE" sz="4400" b="1" kern="1200" dirty="0">
          <a:solidFill>
            <a:schemeClr val="accent2"/>
          </a:solidFill>
          <a:latin typeface="Calibri" pitchFamily="34" charset="0"/>
          <a:ea typeface="Arial" pitchFamily="-109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  <a:ea typeface="Arial" pitchFamily="-109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  <a:ea typeface="Arial" pitchFamily="-109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  <a:ea typeface="Arial" pitchFamily="-109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  <a:ea typeface="Arial" pitchFamily="-109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lang="fr-FR" sz="3200" kern="1200" dirty="0">
          <a:solidFill>
            <a:srgbClr val="808080"/>
          </a:solidFill>
          <a:latin typeface="Calibri" pitchFamily="34" charset="0"/>
          <a:ea typeface="Times New Roman" pitchFamily="-109" charset="0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fr-FR" sz="2400" kern="1200" dirty="0">
          <a:solidFill>
            <a:schemeClr val="tx1"/>
          </a:solidFill>
          <a:latin typeface="Calibri" pitchFamily="34" charset="0"/>
          <a:ea typeface="Arial" pitchFamily="-109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fr-FR" sz="2000" kern="1200" dirty="0">
          <a:solidFill>
            <a:schemeClr val="tx1"/>
          </a:solidFill>
          <a:latin typeface="Calibri" pitchFamily="34" charset="0"/>
          <a:ea typeface="Arial" pitchFamily="-109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fr-BE" sz="2000" kern="1200" dirty="0">
          <a:solidFill>
            <a:schemeClr val="tx1"/>
          </a:solidFill>
          <a:latin typeface="+mn-lt"/>
          <a:ea typeface="Arial" pitchFamily="-109" charset="0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lang="fr-BE" kern="1200" dirty="0">
          <a:solidFill>
            <a:schemeClr val="tx1"/>
          </a:solidFill>
          <a:latin typeface="+mn-lt"/>
          <a:ea typeface="Arial" pitchFamily="-109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brewersledge.com/products/treadwall/treadwall-m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3200">
                <a:solidFill>
                  <a:srgbClr val="80808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FDC0FD-C8F0-4C73-A60E-1BD31D916539}" type="slidenum">
              <a:rPr lang="fr-BE" altLang="fr-FR" sz="1200" smtClean="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fr-BE" altLang="fr-FR" sz="120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6627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3200">
                <a:solidFill>
                  <a:srgbClr val="808080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200">
                <a:solidFill>
                  <a:schemeClr val="tx1"/>
                </a:solidFill>
                <a:cs typeface="Arial" panose="020B0604020202020204" pitchFamily="34" charset="0"/>
              </a:rPr>
              <a:t>Projets de construction des machines – Service de génie mécanique – FPMs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r>
              <a:rPr lang="fr-FR" altLang="fr-FR" sz="3200" dirty="0" smtClean="0"/>
              <a:t>« </a:t>
            </a:r>
            <a:r>
              <a:rPr lang="fr-FR" altLang="fr-FR" sz="3200" dirty="0" err="1" smtClean="0"/>
              <a:t>Treadwall</a:t>
            </a:r>
            <a:r>
              <a:rPr lang="fr-FR" altLang="fr-FR" sz="3200" dirty="0" smtClean="0"/>
              <a:t> » mur d’escalade déroulant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40" y="666301"/>
            <a:ext cx="2722296" cy="3052913"/>
          </a:xfrm>
          <a:prstGeom prst="rect">
            <a:avLst/>
          </a:prstGeom>
        </p:spPr>
      </p:pic>
      <p:sp>
        <p:nvSpPr>
          <p:cNvPr id="11" name="ZoneTexte 1"/>
          <p:cNvSpPr txBox="1">
            <a:spLocks noChangeArrowheads="1"/>
          </p:cNvSpPr>
          <p:nvPr/>
        </p:nvSpPr>
        <p:spPr bwMode="auto">
          <a:xfrm>
            <a:off x="19275" y="6005015"/>
            <a:ext cx="8900661" cy="55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 étudiants</a:t>
            </a:r>
          </a:p>
          <a:p>
            <a:r>
              <a:rPr lang="fr-FR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07/12/2015</a:t>
            </a:r>
            <a:endParaRPr lang="fr-BE" sz="16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ZoneTexte 1"/>
          <p:cNvSpPr txBox="1">
            <a:spLocks noChangeArrowheads="1"/>
          </p:cNvSpPr>
          <p:nvPr/>
        </p:nvSpPr>
        <p:spPr bwMode="auto">
          <a:xfrm>
            <a:off x="4469605" y="6172986"/>
            <a:ext cx="3216502" cy="31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None/>
            </a:pPr>
            <a:r>
              <a:rPr lang="fr-FR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Proposition de Christophe Chariot et Christophe Letot</a:t>
            </a:r>
            <a:endParaRPr lang="fr-BE" sz="16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41" y="3790847"/>
            <a:ext cx="2722296" cy="2251776"/>
          </a:xfrm>
          <a:prstGeom prst="rect">
            <a:avLst/>
          </a:prstGeom>
        </p:spPr>
      </p:pic>
      <p:sp>
        <p:nvSpPr>
          <p:cNvPr id="12" name="Espace réservé du contenu 1"/>
          <p:cNvSpPr>
            <a:spLocks noGrp="1"/>
          </p:cNvSpPr>
          <p:nvPr>
            <p:ph idx="1"/>
          </p:nvPr>
        </p:nvSpPr>
        <p:spPr>
          <a:xfrm>
            <a:off x="126998" y="793773"/>
            <a:ext cx="9017002" cy="2797967"/>
          </a:xfrm>
        </p:spPr>
        <p:txBody>
          <a:bodyPr/>
          <a:lstStyle/>
          <a:p>
            <a:pPr algn="just" eaLnBrk="1" hangingPunct="1"/>
            <a:r>
              <a:rPr lang="fr-BE" sz="2400" b="1" u="sng" dirty="0" smtClean="0">
                <a:cs typeface="Times New Roman" pitchFamily="18" charset="0"/>
              </a:rPr>
              <a:t>Contexte :</a:t>
            </a:r>
            <a:r>
              <a:rPr lang="fr-BE" sz="2400" dirty="0" smtClean="0">
                <a:cs typeface="Times New Roman" pitchFamily="18" charset="0"/>
              </a:rPr>
              <a:t> entraînement d’escalade</a:t>
            </a:r>
          </a:p>
          <a:p>
            <a:pPr algn="just" eaLnBrk="1" hangingPunct="1"/>
            <a:endParaRPr lang="fr-BE" sz="2400" dirty="0" smtClean="0">
              <a:cs typeface="Times New Roman" pitchFamily="18" charset="0"/>
            </a:endParaRPr>
          </a:p>
          <a:p>
            <a:pPr lvl="1" algn="just" eaLnBrk="1" hangingPunct="1"/>
            <a:r>
              <a:rPr lang="fr-FR" sz="2000" dirty="0" smtClean="0">
                <a:cs typeface="Times New Roman" pitchFamily="18" charset="0"/>
              </a:rPr>
              <a:t>Concevoir un mur roulant mécanisé avec portique</a:t>
            </a:r>
          </a:p>
          <a:p>
            <a:pPr lvl="1" algn="just" eaLnBrk="1" hangingPunct="1"/>
            <a:r>
              <a:rPr lang="fr-FR" sz="2000" dirty="0">
                <a:cs typeface="Times New Roman" pitchFamily="18" charset="0"/>
              </a:rPr>
              <a:t>Support stable pour toutes les </a:t>
            </a:r>
            <a:r>
              <a:rPr lang="fr-FR" sz="2000" dirty="0" smtClean="0">
                <a:cs typeface="Times New Roman" pitchFamily="18" charset="0"/>
              </a:rPr>
              <a:t>positions</a:t>
            </a:r>
            <a:endParaRPr lang="fr-FR" sz="1600" dirty="0" smtClean="0">
              <a:cs typeface="Times New Roman" pitchFamily="18" charset="0"/>
            </a:endParaRPr>
          </a:p>
          <a:p>
            <a:pPr lvl="1" algn="just" eaLnBrk="1" hangingPunct="1"/>
            <a:r>
              <a:rPr lang="fr-FR" sz="2000" dirty="0" smtClean="0">
                <a:cs typeface="Times New Roman" pitchFamily="18" charset="0"/>
              </a:rPr>
              <a:t>Largeur : 1,5 m</a:t>
            </a:r>
          </a:p>
          <a:p>
            <a:pPr lvl="1" algn="just" eaLnBrk="1" hangingPunct="1"/>
            <a:r>
              <a:rPr lang="fr-FR" sz="2000" dirty="0" smtClean="0">
                <a:cs typeface="Times New Roman" pitchFamily="18" charset="0"/>
              </a:rPr>
              <a:t>Hauteur : 3 m</a:t>
            </a:r>
          </a:p>
          <a:p>
            <a:pPr lvl="1" algn="just" eaLnBrk="1" hangingPunct="1"/>
            <a:r>
              <a:rPr lang="fr-FR" sz="2000" dirty="0" smtClean="0">
                <a:cs typeface="Times New Roman" pitchFamily="18" charset="0"/>
              </a:rPr>
              <a:t>Inclinaison réglable : +20° à – 20°</a:t>
            </a:r>
          </a:p>
          <a:p>
            <a:pPr lvl="1" algn="just" eaLnBrk="1" hangingPunct="1"/>
            <a:r>
              <a:rPr lang="fr-FR" sz="2000" dirty="0" smtClean="0">
                <a:cs typeface="Times New Roman" pitchFamily="18" charset="0"/>
              </a:rPr>
              <a:t>Vitesse de progression : 0 à </a:t>
            </a:r>
            <a:r>
              <a:rPr lang="fr-FR" sz="2000" dirty="0">
                <a:cs typeface="Times New Roman" pitchFamily="18" charset="0"/>
              </a:rPr>
              <a:t>1</a:t>
            </a:r>
            <a:r>
              <a:rPr lang="fr-FR" sz="2000" dirty="0" smtClean="0">
                <a:cs typeface="Times New Roman" pitchFamily="18" charset="0"/>
              </a:rPr>
              <a:t> m/s</a:t>
            </a:r>
          </a:p>
          <a:p>
            <a:pPr lvl="1" algn="just" eaLnBrk="1" hangingPunct="1"/>
            <a:r>
              <a:rPr lang="fr-FR" sz="2000" dirty="0" smtClean="0">
                <a:cs typeface="Times New Roman" pitchFamily="18" charset="0"/>
              </a:rPr>
              <a:t>Fixation des prises par inserts M8</a:t>
            </a:r>
          </a:p>
          <a:p>
            <a:pPr lvl="1" algn="just" eaLnBrk="1" hangingPunct="1"/>
            <a:r>
              <a:rPr lang="fr-FR" sz="2000" dirty="0" smtClean="0">
                <a:cs typeface="Times New Roman" pitchFamily="18" charset="0"/>
              </a:rPr>
              <a:t>Masse maximale du grimpeur : 110 kg</a:t>
            </a:r>
          </a:p>
          <a:p>
            <a:pPr lvl="1" algn="just" eaLnBrk="1" hangingPunct="1"/>
            <a:r>
              <a:rPr lang="fr-FR" sz="2000" dirty="0" smtClean="0">
                <a:cs typeface="Times New Roman" pitchFamily="18" charset="0"/>
              </a:rPr>
              <a:t>Utilisation intérieure</a:t>
            </a:r>
          </a:p>
          <a:p>
            <a:pPr marL="0" lvl="1" indent="0" algn="just" eaLnBrk="1" hangingPunct="1">
              <a:buNone/>
            </a:pPr>
            <a:r>
              <a:rPr lang="fr-BE" altLang="fr-FR" sz="1800" dirty="0">
                <a:cs typeface="Times New Roman" panose="02020603050405020304" pitchFamily="18" charset="0"/>
                <a:hlinkClick r:id="rId4"/>
              </a:rPr>
              <a:t>http://brewersledge.com/products/treadwall/treadwall-m6</a:t>
            </a:r>
            <a:endParaRPr lang="fr-BE" altLang="fr-FR" sz="1800" dirty="0">
              <a:cs typeface="Times New Roman" panose="02020603050405020304" pitchFamily="18" charset="0"/>
            </a:endParaRPr>
          </a:p>
          <a:p>
            <a:pPr lvl="1" algn="just" eaLnBrk="1" hangingPunct="1"/>
            <a:endParaRPr lang="fr-FR" sz="2000" dirty="0">
              <a:cs typeface="Times New Roman" pitchFamily="18" charset="0"/>
            </a:endParaRPr>
          </a:p>
          <a:p>
            <a:pPr lvl="1" algn="just" eaLnBrk="1" hangingPunct="1"/>
            <a:endParaRPr lang="fr-BE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37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UMon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BCC"/>
      </a:accent1>
      <a:accent2>
        <a:srgbClr val="C40C42"/>
      </a:accent2>
      <a:accent3>
        <a:srgbClr val="A5A5A5"/>
      </a:accent3>
      <a:accent4>
        <a:srgbClr val="94CD7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 fontScale="92500" lnSpcReduction="10000"/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sz="2800" b="0" i="0" u="none" strike="noStrike" kern="1200" cap="none" spc="0" normalizeH="0" baseline="0" noProof="0" dirty="0" smtClean="0">
            <a:ln>
              <a:noFill/>
            </a:ln>
            <a:solidFill>
              <a:srgbClr val="808080"/>
            </a:solidFill>
            <a:effectLst/>
            <a:uLnTx/>
            <a:uFillTx/>
            <a:latin typeface="Calibri" pitchFamily="34" charset="0"/>
            <a:ea typeface="Calibri" pitchFamily="34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10946</TotalTime>
  <Words>85</Words>
  <Application>Microsoft Office PowerPoint</Application>
  <PresentationFormat>Affichage à l'écran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Times New Roman</vt:lpstr>
      <vt:lpstr>Wingdings</vt:lpstr>
      <vt:lpstr>Thème Office</vt:lpstr>
      <vt:lpstr>« Treadwall » mur d’escalade déroulant</vt:lpstr>
    </vt:vector>
  </TitlesOfParts>
  <Company>Faculte Polytechnique de Mons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l’exposé</dc:title>
  <dc:creator>Faculté Polytechnique de Mons - Génie mécanique</dc:creator>
  <cp:lastModifiedBy>Pierre DEHOMBREUX</cp:lastModifiedBy>
  <cp:revision>450</cp:revision>
  <cp:lastPrinted>2016-01-04T10:02:28Z</cp:lastPrinted>
  <dcterms:created xsi:type="dcterms:W3CDTF">2009-06-17T14:08:01Z</dcterms:created>
  <dcterms:modified xsi:type="dcterms:W3CDTF">2016-09-04T14:48:30Z</dcterms:modified>
</cp:coreProperties>
</file>